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57" r:id="rId6"/>
    <p:sldId id="261" r:id="rId7"/>
    <p:sldId id="258" r:id="rId8"/>
    <p:sldId id="262" r:id="rId9"/>
    <p:sldId id="259" r:id="rId10"/>
    <p:sldId id="260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Importance</a:t>
            </a:r>
            <a:r>
              <a:rPr lang="es-ES" dirty="0" smtClean="0"/>
              <a:t> of </a:t>
            </a:r>
            <a:r>
              <a:rPr lang="es-ES" dirty="0" err="1" smtClean="0"/>
              <a:t>Rainforests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35523" y="5562599"/>
            <a:ext cx="5503677" cy="748553"/>
          </a:xfrm>
        </p:spPr>
        <p:txBody>
          <a:bodyPr>
            <a:noAutofit/>
          </a:bodyPr>
          <a:lstStyle/>
          <a:p>
            <a:r>
              <a:rPr lang="es-ES" sz="1600" dirty="0" err="1" smtClean="0"/>
              <a:t>By</a:t>
            </a:r>
            <a:r>
              <a:rPr lang="es-ES" sz="1600" dirty="0" smtClean="0"/>
              <a:t>  Maria Ximena Arteaga, </a:t>
            </a:r>
            <a:r>
              <a:rPr lang="es-ES" sz="1600" dirty="0" err="1" smtClean="0"/>
              <a:t>Daniella</a:t>
            </a:r>
            <a:r>
              <a:rPr lang="es-ES" sz="1600" dirty="0" smtClean="0"/>
              <a:t> Blanco,  Carolina </a:t>
            </a:r>
            <a:r>
              <a:rPr lang="es-ES" sz="1600" dirty="0" err="1" smtClean="0"/>
              <a:t>Fuchs</a:t>
            </a:r>
            <a:r>
              <a:rPr lang="es-ES" sz="1600" dirty="0" smtClean="0"/>
              <a:t>, Marie Claire </a:t>
            </a:r>
            <a:r>
              <a:rPr lang="es-ES" sz="1600" dirty="0" err="1" smtClean="0"/>
              <a:t>Garnier</a:t>
            </a:r>
            <a:r>
              <a:rPr lang="es-ES" sz="1600" dirty="0"/>
              <a:t> </a:t>
            </a:r>
            <a:r>
              <a:rPr lang="es-ES" sz="1600" dirty="0" smtClean="0"/>
              <a:t>and Maria Itziar Aguilar 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677412"/>
            <a:ext cx="1640938" cy="1493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367187"/>
            <a:ext cx="1707172" cy="17135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87" y="657878"/>
            <a:ext cx="3563070" cy="33391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157" y="367187"/>
            <a:ext cx="1790166" cy="17135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157" y="2539716"/>
            <a:ext cx="1790166" cy="16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3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Cultural </a:t>
            </a:r>
            <a:r>
              <a:rPr lang="es-ES" dirty="0" err="1" smtClean="0"/>
              <a:t>Value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981200"/>
            <a:ext cx="5529949" cy="4144963"/>
          </a:xfrm>
        </p:spPr>
        <p:txBody>
          <a:bodyPr/>
          <a:lstStyle/>
          <a:p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 </a:t>
            </a:r>
            <a:r>
              <a:rPr lang="es-ES" dirty="0" err="1"/>
              <a:t>connected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nature</a:t>
            </a:r>
            <a:r>
              <a:rPr lang="es-ES" dirty="0"/>
              <a:t> in </a:t>
            </a:r>
            <a:r>
              <a:rPr lang="es-ES" dirty="0" err="1"/>
              <a:t>varying</a:t>
            </a:r>
            <a:r>
              <a:rPr lang="es-ES" dirty="0"/>
              <a:t> </a:t>
            </a:r>
            <a:r>
              <a:rPr lang="es-ES" dirty="0" err="1" smtClean="0"/>
              <a:t>degrees</a:t>
            </a:r>
            <a:endParaRPr lang="es-ES" dirty="0" smtClean="0"/>
          </a:p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 </a:t>
            </a:r>
            <a:r>
              <a:rPr lang="es-ES" dirty="0" err="1"/>
              <a:t>strong</a:t>
            </a:r>
            <a:r>
              <a:rPr lang="es-ES" dirty="0"/>
              <a:t> spiritual </a:t>
            </a:r>
            <a:r>
              <a:rPr lang="es-ES" dirty="0" err="1"/>
              <a:t>bonds</a:t>
            </a:r>
            <a:r>
              <a:rPr lang="es-ES" dirty="0"/>
              <a:t> </a:t>
            </a:r>
            <a:r>
              <a:rPr lang="es-ES" dirty="0" err="1"/>
              <a:t>thant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be </a:t>
            </a:r>
            <a:r>
              <a:rPr lang="es-ES" dirty="0" err="1"/>
              <a:t>rooted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biological</a:t>
            </a:r>
            <a:r>
              <a:rPr lang="es-ES" dirty="0"/>
              <a:t> </a:t>
            </a:r>
            <a:r>
              <a:rPr lang="es-ES" dirty="0" err="1" smtClean="0"/>
              <a:t>ancestry</a:t>
            </a:r>
            <a:endParaRPr lang="es-ES" dirty="0" smtClean="0"/>
          </a:p>
          <a:p>
            <a:r>
              <a:rPr lang="es-ES" dirty="0" err="1"/>
              <a:t>the</a:t>
            </a:r>
            <a:r>
              <a:rPr lang="es-ES" dirty="0"/>
              <a:t> cultural </a:t>
            </a:r>
            <a:r>
              <a:rPr lang="es-ES" dirty="0" err="1"/>
              <a:t>diversity</a:t>
            </a:r>
            <a:r>
              <a:rPr lang="es-ES" dirty="0"/>
              <a:t> in </a:t>
            </a:r>
            <a:r>
              <a:rPr lang="es-ES" dirty="0" err="1"/>
              <a:t>inextricably</a:t>
            </a:r>
            <a:r>
              <a:rPr lang="es-ES" dirty="0"/>
              <a:t> </a:t>
            </a:r>
            <a:r>
              <a:rPr lang="es-ES" dirty="0" err="1"/>
              <a:t>linked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Earth's</a:t>
            </a:r>
            <a:r>
              <a:rPr lang="es-ES" dirty="0"/>
              <a:t> </a:t>
            </a:r>
            <a:r>
              <a:rPr lang="es-ES" dirty="0" err="1" smtClean="0"/>
              <a:t>biodiversity</a:t>
            </a:r>
            <a:endParaRPr lang="es-ES" dirty="0" smtClean="0"/>
          </a:p>
          <a:p>
            <a:r>
              <a:rPr lang="es-ES" dirty="0" err="1"/>
              <a:t>thousands</a:t>
            </a:r>
            <a:r>
              <a:rPr lang="es-ES" dirty="0"/>
              <a:t> of cultural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dirty="0" err="1"/>
              <a:t>around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distinct</a:t>
            </a:r>
            <a:r>
              <a:rPr lang="es-ES" dirty="0"/>
              <a:t> </a:t>
            </a:r>
            <a:r>
              <a:rPr lang="es-ES" dirty="0" err="1"/>
              <a:t>traditions</a:t>
            </a:r>
            <a:r>
              <a:rPr lang="es-ES" dirty="0"/>
              <a:t> and </a:t>
            </a:r>
            <a:r>
              <a:rPr lang="es-ES" dirty="0" err="1"/>
              <a:t>knowledge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relating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natural </a:t>
            </a:r>
            <a:r>
              <a:rPr lang="es-ES" dirty="0" err="1"/>
              <a:t>world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31" y="308217"/>
            <a:ext cx="4429556" cy="14864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619" y="1794695"/>
            <a:ext cx="3127133" cy="207780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48642" y="44674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46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757242"/>
            <a:ext cx="7556313" cy="2929938"/>
          </a:xfrm>
        </p:spPr>
        <p:txBody>
          <a:bodyPr/>
          <a:lstStyle/>
          <a:p>
            <a:r>
              <a:rPr lang="es-ES" dirty="0"/>
              <a:t>in </a:t>
            </a:r>
            <a:r>
              <a:rPr lang="es-ES" dirty="0" err="1"/>
              <a:t>rainforests</a:t>
            </a:r>
            <a:r>
              <a:rPr lang="es-ES" dirty="0"/>
              <a:t> </a:t>
            </a:r>
            <a:r>
              <a:rPr lang="es-ES" dirty="0" err="1"/>
              <a:t>indigenous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lived</a:t>
            </a:r>
            <a:r>
              <a:rPr lang="es-ES" dirty="0"/>
              <a:t> in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environmentt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thousands</a:t>
            </a:r>
            <a:r>
              <a:rPr lang="es-ES" dirty="0"/>
              <a:t> of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usually</a:t>
            </a:r>
            <a:r>
              <a:rPr lang="es-ES" dirty="0"/>
              <a:t> place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values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rainforest</a:t>
            </a:r>
            <a:r>
              <a:rPr lang="es-ES" dirty="0"/>
              <a:t> </a:t>
            </a:r>
            <a:r>
              <a:rPr lang="es-ES" dirty="0" err="1"/>
              <a:t>envoronment</a:t>
            </a:r>
            <a:r>
              <a:rPr lang="es-ES" dirty="0"/>
              <a:t> in </a:t>
            </a:r>
            <a:r>
              <a:rPr lang="es-ES" dirty="0" err="1"/>
              <a:t>contrast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outside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dirty="0" err="1"/>
              <a:t>coming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biome</a:t>
            </a:r>
            <a:endParaRPr lang="es-ES" dirty="0" smtClean="0"/>
          </a:p>
          <a:p>
            <a:r>
              <a:rPr lang="es-ES" dirty="0" err="1"/>
              <a:t>because</a:t>
            </a:r>
            <a:r>
              <a:rPr lang="es-ES" dirty="0"/>
              <a:t> of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intrinsic</a:t>
            </a:r>
            <a:r>
              <a:rPr lang="es-ES" dirty="0"/>
              <a:t> </a:t>
            </a:r>
            <a:r>
              <a:rPr lang="es-ES" dirty="0" err="1"/>
              <a:t>characteristics</a:t>
            </a:r>
            <a:r>
              <a:rPr lang="es-ES" dirty="0"/>
              <a:t>,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environments</a:t>
            </a:r>
            <a:r>
              <a:rPr lang="es-ES" dirty="0"/>
              <a:t> </a:t>
            </a:r>
            <a:r>
              <a:rPr lang="es-ES" dirty="0" err="1"/>
              <a:t>now</a:t>
            </a:r>
            <a:r>
              <a:rPr lang="es-ES" dirty="0"/>
              <a:t> </a:t>
            </a:r>
            <a:r>
              <a:rPr lang="es-ES" dirty="0" err="1"/>
              <a:t>visit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visit</a:t>
            </a:r>
            <a:r>
              <a:rPr lang="es-ES" dirty="0"/>
              <a:t> </a:t>
            </a:r>
            <a:r>
              <a:rPr lang="es-ES" dirty="0" err="1"/>
              <a:t>areas</a:t>
            </a:r>
            <a:r>
              <a:rPr lang="es-ES" dirty="0"/>
              <a:t> of </a:t>
            </a:r>
            <a:r>
              <a:rPr lang="es-ES" dirty="0" err="1"/>
              <a:t>rainforest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578142"/>
            <a:ext cx="4010366" cy="27898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68" y="3578142"/>
            <a:ext cx="4229464" cy="2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Rainforest</a:t>
            </a:r>
            <a:r>
              <a:rPr lang="es-ES" dirty="0" smtClean="0"/>
              <a:t> Uses…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/>
              <a:t>use </a:t>
            </a:r>
            <a:r>
              <a:rPr lang="es-ES" dirty="0" err="1"/>
              <a:t>values</a:t>
            </a:r>
            <a:r>
              <a:rPr lang="es-ES" dirty="0"/>
              <a:t>( </a:t>
            </a:r>
            <a:r>
              <a:rPr lang="es-ES" dirty="0" err="1"/>
              <a:t>goods</a:t>
            </a:r>
            <a:r>
              <a:rPr lang="es-ES" dirty="0"/>
              <a:t>): </a:t>
            </a:r>
            <a:r>
              <a:rPr lang="es-ES" dirty="0" err="1"/>
              <a:t>food</a:t>
            </a:r>
            <a:r>
              <a:rPr lang="es-ES" dirty="0"/>
              <a:t>, medicines, </a:t>
            </a:r>
            <a:r>
              <a:rPr lang="es-ES" dirty="0" err="1"/>
              <a:t>building</a:t>
            </a:r>
            <a:r>
              <a:rPr lang="es-ES" dirty="0"/>
              <a:t> </a:t>
            </a:r>
            <a:r>
              <a:rPr lang="es-ES" dirty="0" err="1"/>
              <a:t>materials</a:t>
            </a:r>
            <a:r>
              <a:rPr lang="es-ES" dirty="0"/>
              <a:t>, </a:t>
            </a:r>
            <a:r>
              <a:rPr lang="es-ES" dirty="0" err="1"/>
              <a:t>fibre</a:t>
            </a:r>
            <a:r>
              <a:rPr lang="es-ES" dirty="0"/>
              <a:t> and </a:t>
            </a:r>
            <a:r>
              <a:rPr lang="es-ES" dirty="0" smtClean="0"/>
              <a:t>fuel</a:t>
            </a:r>
          </a:p>
          <a:p>
            <a:r>
              <a:rPr lang="es-ES" dirty="0" err="1"/>
              <a:t>indirect</a:t>
            </a:r>
            <a:r>
              <a:rPr lang="es-ES" dirty="0"/>
              <a:t> use </a:t>
            </a:r>
            <a:r>
              <a:rPr lang="es-ES" dirty="0" err="1"/>
              <a:t>values</a:t>
            </a:r>
            <a:r>
              <a:rPr lang="es-ES" dirty="0"/>
              <a:t> (</a:t>
            </a:r>
            <a:r>
              <a:rPr lang="es-ES" dirty="0" err="1"/>
              <a:t>servieces</a:t>
            </a:r>
            <a:r>
              <a:rPr lang="es-ES" dirty="0"/>
              <a:t>): </a:t>
            </a:r>
            <a:r>
              <a:rPr lang="es-ES" dirty="0" err="1"/>
              <a:t>atmospheric</a:t>
            </a:r>
            <a:r>
              <a:rPr lang="es-ES" dirty="0"/>
              <a:t> and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regulation</a:t>
            </a:r>
            <a:r>
              <a:rPr lang="es-ES" dirty="0"/>
              <a:t>, </a:t>
            </a:r>
            <a:r>
              <a:rPr lang="es-ES" dirty="0" err="1"/>
              <a:t>pollination</a:t>
            </a:r>
            <a:r>
              <a:rPr lang="es-ES" dirty="0"/>
              <a:t>, </a:t>
            </a:r>
            <a:r>
              <a:rPr lang="es-ES" dirty="0" err="1"/>
              <a:t>nutrient</a:t>
            </a:r>
            <a:r>
              <a:rPr lang="es-ES" dirty="0"/>
              <a:t> </a:t>
            </a:r>
            <a:r>
              <a:rPr lang="es-ES" dirty="0" err="1"/>
              <a:t>recyclying</a:t>
            </a:r>
            <a:r>
              <a:rPr lang="es-ES" dirty="0"/>
              <a:t>. cultural, spiritual and </a:t>
            </a:r>
            <a:r>
              <a:rPr lang="es-ES" dirty="0" err="1"/>
              <a:t>aesthetic</a:t>
            </a:r>
            <a:r>
              <a:rPr lang="es-ES" dirty="0" smtClean="0"/>
              <a:t>.</a:t>
            </a:r>
          </a:p>
          <a:p>
            <a:r>
              <a:rPr lang="es-ES" dirty="0"/>
              <a:t>non-use </a:t>
            </a:r>
            <a:r>
              <a:rPr lang="es-ES" dirty="0" err="1"/>
              <a:t>values</a:t>
            </a:r>
            <a:r>
              <a:rPr lang="es-ES" dirty="0"/>
              <a:t>: </a:t>
            </a:r>
            <a:r>
              <a:rPr lang="es-ES" dirty="0" err="1"/>
              <a:t>potential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( </a:t>
            </a:r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</a:t>
            </a:r>
            <a:r>
              <a:rPr lang="es-ES" dirty="0" err="1"/>
              <a:t>either</a:t>
            </a:r>
            <a:r>
              <a:rPr lang="es-ES" dirty="0"/>
              <a:t> as a </a:t>
            </a:r>
            <a:r>
              <a:rPr lang="es-ES" dirty="0" err="1"/>
              <a:t>good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a </a:t>
            </a:r>
            <a:r>
              <a:rPr lang="es-ES" dirty="0" err="1"/>
              <a:t>servie</a:t>
            </a:r>
            <a:r>
              <a:rPr lang="es-ES" dirty="0"/>
              <a:t>), </a:t>
            </a:r>
            <a:r>
              <a:rPr lang="es-ES" dirty="0" err="1"/>
              <a:t>exitence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(</a:t>
            </a:r>
            <a:r>
              <a:rPr lang="es-ES" dirty="0" err="1"/>
              <a:t>value</a:t>
            </a:r>
            <a:r>
              <a:rPr lang="es-ES" dirty="0"/>
              <a:t> of </a:t>
            </a:r>
            <a:r>
              <a:rPr lang="es-ES" dirty="0" err="1"/>
              <a:t>knowing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exists</a:t>
            </a:r>
            <a:r>
              <a:rPr lang="es-ES" dirty="0"/>
              <a:t>), </a:t>
            </a:r>
            <a:r>
              <a:rPr lang="es-ES" dirty="0" err="1"/>
              <a:t>bequest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( </a:t>
            </a:r>
            <a:r>
              <a:rPr lang="es-ES" dirty="0" err="1"/>
              <a:t>value</a:t>
            </a:r>
            <a:r>
              <a:rPr lang="es-ES" dirty="0"/>
              <a:t> of </a:t>
            </a:r>
            <a:r>
              <a:rPr lang="es-ES" dirty="0" err="1"/>
              <a:t>knowing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generations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65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Biodiversity</a:t>
            </a:r>
            <a:r>
              <a:rPr lang="es-ES" dirty="0" smtClean="0"/>
              <a:t> and </a:t>
            </a:r>
            <a:r>
              <a:rPr lang="es-ES" dirty="0" err="1" smtClean="0"/>
              <a:t>impacts</a:t>
            </a:r>
            <a:r>
              <a:rPr lang="es-ES" dirty="0" smtClean="0"/>
              <a:t> in </a:t>
            </a:r>
            <a:r>
              <a:rPr lang="es-ES" dirty="0" err="1" smtClean="0"/>
              <a:t>rainforests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Biodiversity has become a major environmental issue this last decades since environments are being degraded at an accelerating rate</a:t>
            </a:r>
            <a:r>
              <a:rPr lang="en-US" dirty="0" smtClean="0"/>
              <a:t>.</a:t>
            </a:r>
            <a:endParaRPr lang="es-ES_tradnl" dirty="0"/>
          </a:p>
          <a:p>
            <a:r>
              <a:rPr lang="en-US" dirty="0"/>
              <a:t>In many parts of the world much diversity is being lost by the destruction of natural </a:t>
            </a:r>
            <a:r>
              <a:rPr lang="en-US" dirty="0" smtClean="0"/>
              <a:t>habitats</a:t>
            </a:r>
            <a:endParaRPr lang="es-ES_tradnl" dirty="0"/>
          </a:p>
          <a:p>
            <a:r>
              <a:rPr lang="en-US" dirty="0"/>
              <a:t>The IUCN (International Union for Conservation of Nature) Red List (animals in danger) stated that a third of amphibians, 23% of mammals, 12% of birds and around 20% of plants and fish are threaten with extinction</a:t>
            </a:r>
            <a:r>
              <a:rPr lang="en-US" dirty="0" smtClean="0"/>
              <a:t>.</a:t>
            </a:r>
            <a:endParaRPr lang="es-ES_tradnl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903" y="4993968"/>
            <a:ext cx="2441514" cy="16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9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Some of the reasons researchers have found are:</a:t>
            </a:r>
            <a:endParaRPr lang="es-ES_tradnl" dirty="0"/>
          </a:p>
          <a:p>
            <a:r>
              <a:rPr lang="en-US" dirty="0"/>
              <a:t>Habitat loss</a:t>
            </a:r>
            <a:endParaRPr lang="es-ES_tradnl" dirty="0"/>
          </a:p>
          <a:p>
            <a:r>
              <a:rPr lang="en-US" dirty="0"/>
              <a:t>Overexploitation</a:t>
            </a:r>
            <a:endParaRPr lang="es-ES_tradnl" dirty="0"/>
          </a:p>
          <a:p>
            <a:r>
              <a:rPr lang="en-US" dirty="0"/>
              <a:t>Destruction by invasive alien species</a:t>
            </a:r>
            <a:endParaRPr lang="es-ES_tradnl" dirty="0"/>
          </a:p>
          <a:p>
            <a:r>
              <a:rPr lang="en-US" dirty="0"/>
              <a:t>Climate </a:t>
            </a:r>
            <a:r>
              <a:rPr lang="en-US" dirty="0" smtClean="0"/>
              <a:t>change</a:t>
            </a:r>
            <a:endParaRPr lang="es-ES_tradnl" dirty="0"/>
          </a:p>
          <a:p>
            <a:pPr>
              <a:buFontTx/>
              <a:buChar char="-"/>
            </a:pPr>
            <a:r>
              <a:rPr lang="en-US" b="1" dirty="0" smtClean="0"/>
              <a:t>Living </a:t>
            </a:r>
            <a:r>
              <a:rPr lang="en-US" b="1" dirty="0"/>
              <a:t>dead species </a:t>
            </a:r>
            <a:r>
              <a:rPr lang="en-US" dirty="0"/>
              <a:t>are </a:t>
            </a:r>
            <a:r>
              <a:rPr lang="en-US" dirty="0" err="1"/>
              <a:t>reffered</a:t>
            </a:r>
            <a:r>
              <a:rPr lang="en-US" dirty="0"/>
              <a:t> to the species which are low in numbers  in which they cannot maintain a viable </a:t>
            </a:r>
            <a:r>
              <a:rPr lang="en-US" dirty="0" err="1" smtClean="0"/>
              <a:t>populatio</a:t>
            </a:r>
            <a:endParaRPr lang="es-ES_tradnl" dirty="0"/>
          </a:p>
          <a:p>
            <a:pPr>
              <a:buFontTx/>
              <a:buChar char="-"/>
            </a:pPr>
            <a:r>
              <a:rPr lang="en-US" dirty="0" smtClean="0"/>
              <a:t>Current </a:t>
            </a:r>
            <a:r>
              <a:rPr lang="en-US" dirty="0"/>
              <a:t>species loss has been about 1000 times the ‘background’ rate experienced before the Industrial </a:t>
            </a:r>
            <a:r>
              <a:rPr lang="en-US" dirty="0" smtClean="0"/>
              <a:t>Revolution</a:t>
            </a:r>
            <a:endParaRPr lang="es-ES_tradnl" dirty="0"/>
          </a:p>
          <a:p>
            <a:pPr>
              <a:buFontTx/>
              <a:buChar char="-"/>
            </a:pPr>
            <a:r>
              <a:rPr lang="en-US" dirty="0" smtClean="0"/>
              <a:t>Predictions </a:t>
            </a:r>
            <a:r>
              <a:rPr lang="en-US" dirty="0"/>
              <a:t>that alarm everyone is that as many as a half of all current species could be lost</a:t>
            </a:r>
            <a:r>
              <a:rPr lang="en-US" dirty="0" smtClean="0"/>
              <a:t>.</a:t>
            </a:r>
            <a:endParaRPr lang="es-ES_tradnl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08" y="2022871"/>
            <a:ext cx="3054374" cy="20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Biodiversity</a:t>
            </a:r>
            <a:r>
              <a:rPr lang="es-ES" dirty="0" smtClean="0"/>
              <a:t> </a:t>
            </a:r>
            <a:r>
              <a:rPr lang="es-ES" dirty="0" err="1" smtClean="0"/>
              <a:t>hotspots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are areas of particularly high biodiversity within countries.</a:t>
            </a:r>
            <a:endParaRPr lang="es-ES_tradnl" dirty="0"/>
          </a:p>
          <a:p>
            <a:r>
              <a:rPr lang="en-US" dirty="0"/>
              <a:t>It has been estimated than 25 land-based hotspots which only cover 1.4% of the Earth’s surface is distributed this way:</a:t>
            </a:r>
            <a:endParaRPr lang="es-ES_tradnl" dirty="0"/>
          </a:p>
          <a:p>
            <a:pPr marL="0" indent="0">
              <a:buNone/>
            </a:pPr>
            <a:r>
              <a:rPr lang="en-US" dirty="0" smtClean="0"/>
              <a:t>- 25</a:t>
            </a:r>
            <a:r>
              <a:rPr lang="en-US" dirty="0"/>
              <a:t>% of all birds</a:t>
            </a:r>
            <a:endParaRPr lang="es-ES_tradnl" dirty="0"/>
          </a:p>
          <a:p>
            <a:pPr marL="0" indent="0">
              <a:buNone/>
            </a:pPr>
            <a:r>
              <a:rPr lang="en-US" dirty="0" smtClean="0"/>
              <a:t>- 54</a:t>
            </a:r>
            <a:r>
              <a:rPr lang="en-US" dirty="0"/>
              <a:t>% of amphibians</a:t>
            </a:r>
            <a:endParaRPr lang="es-ES_tradnl" dirty="0"/>
          </a:p>
          <a:p>
            <a:pPr marL="0" indent="0">
              <a:buNone/>
            </a:pPr>
            <a:r>
              <a:rPr lang="en-US" dirty="0" smtClean="0"/>
              <a:t>- 30</a:t>
            </a:r>
            <a:r>
              <a:rPr lang="en-US" dirty="0"/>
              <a:t>% of mammals</a:t>
            </a:r>
            <a:endParaRPr lang="es-ES_tradnl" dirty="0"/>
          </a:p>
          <a:p>
            <a:pPr marL="0" indent="0">
              <a:buNone/>
            </a:pPr>
            <a:r>
              <a:rPr lang="en-US" dirty="0" smtClean="0"/>
              <a:t>- 44</a:t>
            </a:r>
            <a:r>
              <a:rPr lang="en-US" dirty="0"/>
              <a:t>% of plants</a:t>
            </a:r>
            <a:endParaRPr lang="es-ES_tradnl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41" y="3910471"/>
            <a:ext cx="4816969" cy="24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Ecological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1981200"/>
            <a:ext cx="4321204" cy="4144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Makes</a:t>
            </a:r>
            <a:r>
              <a:rPr lang="es-ES" dirty="0" smtClean="0"/>
              <a:t> </a:t>
            </a:r>
            <a:r>
              <a:rPr lang="es-ES" dirty="0" err="1" smtClean="0"/>
              <a:t>ecosystems</a:t>
            </a:r>
            <a:r>
              <a:rPr lang="es-ES" dirty="0" smtClean="0"/>
              <a:t> more </a:t>
            </a:r>
            <a:r>
              <a:rPr lang="es-ES" dirty="0" err="1" smtClean="0"/>
              <a:t>stable</a:t>
            </a:r>
            <a:r>
              <a:rPr lang="es-ES" dirty="0" smtClean="0"/>
              <a:t> and </a:t>
            </a:r>
            <a:r>
              <a:rPr lang="es-ES" dirty="0" err="1" smtClean="0"/>
              <a:t>less</a:t>
            </a:r>
            <a:r>
              <a:rPr lang="es-ES" dirty="0" smtClean="0"/>
              <a:t> vulnerable </a:t>
            </a:r>
            <a:r>
              <a:rPr lang="es-ES" dirty="0" err="1" smtClean="0"/>
              <a:t>to</a:t>
            </a:r>
            <a:r>
              <a:rPr lang="es-ES" dirty="0" smtClean="0"/>
              <a:t> extreme </a:t>
            </a:r>
            <a:r>
              <a:rPr lang="es-ES" dirty="0" err="1" smtClean="0"/>
              <a:t>events</a:t>
            </a:r>
            <a:endParaRPr lang="es-ES" dirty="0"/>
          </a:p>
          <a:p>
            <a:r>
              <a:rPr lang="es-ES" dirty="0" err="1"/>
              <a:t>S</a:t>
            </a:r>
            <a:r>
              <a:rPr lang="es-ES" dirty="0" err="1" smtClean="0"/>
              <a:t>trength</a:t>
            </a:r>
            <a:r>
              <a:rPr lang="es-ES" dirty="0" smtClean="0"/>
              <a:t> of natural </a:t>
            </a:r>
            <a:r>
              <a:rPr lang="es-ES" dirty="0" err="1" smtClean="0"/>
              <a:t>cycles</a:t>
            </a:r>
            <a:r>
              <a:rPr lang="es-ES" dirty="0" smtClean="0"/>
              <a:t>: </a:t>
            </a:r>
            <a:r>
              <a:rPr lang="es-ES" dirty="0" err="1" smtClean="0"/>
              <a:t>energy</a:t>
            </a:r>
            <a:r>
              <a:rPr lang="es-ES" dirty="0" smtClean="0"/>
              <a:t>, </a:t>
            </a:r>
            <a:r>
              <a:rPr lang="es-ES" dirty="0" err="1" smtClean="0"/>
              <a:t>water</a:t>
            </a:r>
            <a:r>
              <a:rPr lang="es-ES" dirty="0" smtClean="0"/>
              <a:t>, </a:t>
            </a:r>
            <a:r>
              <a:rPr lang="es-ES" dirty="0" err="1" smtClean="0"/>
              <a:t>carbon</a:t>
            </a:r>
            <a:r>
              <a:rPr lang="es-ES" dirty="0" smtClean="0"/>
              <a:t>, </a:t>
            </a:r>
            <a:r>
              <a:rPr lang="es-ES" dirty="0" err="1" smtClean="0"/>
              <a:t>oxygen</a:t>
            </a:r>
            <a:r>
              <a:rPr lang="es-ES" dirty="0" smtClean="0"/>
              <a:t> and </a:t>
            </a:r>
            <a:r>
              <a:rPr lang="es-ES" dirty="0" err="1" smtClean="0"/>
              <a:t>nitrogen</a:t>
            </a:r>
            <a:r>
              <a:rPr lang="es-ES" dirty="0" smtClean="0"/>
              <a:t> </a:t>
            </a:r>
            <a:r>
              <a:rPr lang="es-ES" dirty="0" err="1" smtClean="0"/>
              <a:t>cycle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maintain</a:t>
            </a:r>
            <a:r>
              <a:rPr lang="es-ES" dirty="0" smtClean="0"/>
              <a:t> </a:t>
            </a:r>
            <a:r>
              <a:rPr lang="es-ES" dirty="0" err="1" smtClean="0"/>
              <a:t>humid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 and more </a:t>
            </a:r>
            <a:r>
              <a:rPr lang="es-ES" dirty="0" err="1" smtClean="0"/>
              <a:t>variety</a:t>
            </a:r>
            <a:r>
              <a:rPr lang="es-ES" dirty="0" smtClean="0"/>
              <a:t> of </a:t>
            </a:r>
            <a:r>
              <a:rPr lang="es-ES" dirty="0" err="1" smtClean="0"/>
              <a:t>species</a:t>
            </a:r>
            <a:r>
              <a:rPr lang="es-ES" dirty="0" smtClean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54" y="3771368"/>
            <a:ext cx="3277417" cy="22429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689" y="1836794"/>
            <a:ext cx="3452082" cy="19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8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443686"/>
            <a:ext cx="7556313" cy="5682478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Example</a:t>
            </a:r>
            <a:r>
              <a:rPr lang="es-ES" sz="24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2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Amazon </a:t>
            </a:r>
            <a:r>
              <a:rPr lang="es-ES" sz="24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rainforest</a:t>
            </a:r>
            <a:endParaRPr lang="es-ES" sz="24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es-ES" dirty="0" smtClean="0"/>
              <a:t>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essential</a:t>
            </a:r>
            <a:r>
              <a:rPr lang="es-ES" dirty="0"/>
              <a:t>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service</a:t>
            </a:r>
            <a:r>
              <a:rPr lang="es-ES" dirty="0"/>
              <a:t> of </a:t>
            </a:r>
            <a:r>
              <a:rPr lang="es-ES" dirty="0" err="1"/>
              <a:t>continuously</a:t>
            </a:r>
            <a:r>
              <a:rPr lang="es-ES" dirty="0"/>
              <a:t> </a:t>
            </a:r>
            <a:r>
              <a:rPr lang="es-ES" dirty="0" err="1"/>
              <a:t>recycling</a:t>
            </a:r>
            <a:r>
              <a:rPr lang="es-ES" dirty="0"/>
              <a:t>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dioxide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oxygen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20% of </a:t>
            </a:r>
            <a:r>
              <a:rPr lang="es-ES" dirty="0" err="1"/>
              <a:t>world’s</a:t>
            </a:r>
            <a:r>
              <a:rPr lang="es-ES" dirty="0"/>
              <a:t> </a:t>
            </a:r>
            <a:r>
              <a:rPr lang="es-ES" dirty="0" err="1"/>
              <a:t>oxygen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err="1" smtClean="0"/>
              <a:t>Known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lungs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planet</a:t>
            </a:r>
            <a:r>
              <a:rPr lang="es-ES" dirty="0" smtClean="0"/>
              <a:t>. 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3063919"/>
            <a:ext cx="3646122" cy="27345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538" y="2989767"/>
            <a:ext cx="3813249" cy="31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8257" y="1958166"/>
            <a:ext cx="3739782" cy="4144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bologically</a:t>
            </a:r>
            <a:r>
              <a:rPr lang="es-ES" dirty="0" smtClean="0"/>
              <a:t> </a:t>
            </a:r>
            <a:r>
              <a:rPr lang="es-ES" dirty="0" err="1"/>
              <a:t>diverse</a:t>
            </a:r>
            <a:r>
              <a:rPr lang="es-ES" dirty="0"/>
              <a:t> </a:t>
            </a:r>
            <a:r>
              <a:rPr lang="es-ES" dirty="0" err="1"/>
              <a:t>natual</a:t>
            </a:r>
            <a:r>
              <a:rPr lang="es-ES" dirty="0"/>
              <a:t> </a:t>
            </a:r>
            <a:r>
              <a:rPr lang="es-ES" dirty="0" err="1"/>
              <a:t>environments</a:t>
            </a:r>
            <a:r>
              <a:rPr lang="es-ES" dirty="0"/>
              <a:t> </a:t>
            </a:r>
            <a:r>
              <a:rPr lang="es-ES" dirty="0" err="1"/>
              <a:t>prodive</a:t>
            </a:r>
            <a:r>
              <a:rPr lang="es-ES" dirty="0"/>
              <a:t> human </a:t>
            </a:r>
            <a:r>
              <a:rPr lang="es-ES" dirty="0" err="1"/>
              <a:t>population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necessities</a:t>
            </a:r>
            <a:r>
              <a:rPr lang="es-ES" dirty="0"/>
              <a:t> of </a:t>
            </a:r>
            <a:r>
              <a:rPr lang="es-ES" dirty="0" err="1"/>
              <a:t>life</a:t>
            </a:r>
            <a:r>
              <a:rPr lang="es-ES" dirty="0"/>
              <a:t> and </a:t>
            </a:r>
            <a:r>
              <a:rPr lang="es-ES" dirty="0" err="1"/>
              <a:t>forms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basis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 (</a:t>
            </a:r>
            <a:r>
              <a:rPr lang="es-ES" dirty="0" err="1" smtClean="0"/>
              <a:t>food</a:t>
            </a:r>
            <a:r>
              <a:rPr lang="es-ES" dirty="0" smtClean="0"/>
              <a:t>,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goods</a:t>
            </a:r>
            <a:r>
              <a:rPr lang="es-ES" dirty="0" smtClean="0"/>
              <a:t>, etc.)</a:t>
            </a:r>
          </a:p>
          <a:p>
            <a:r>
              <a:rPr lang="es-ES" dirty="0" err="1"/>
              <a:t>evrything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use and </a:t>
            </a:r>
            <a:r>
              <a:rPr lang="es-ES" dirty="0" err="1"/>
              <a:t>trade</a:t>
            </a:r>
            <a:r>
              <a:rPr lang="es-ES" dirty="0"/>
              <a:t> comes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natural </a:t>
            </a:r>
            <a:r>
              <a:rPr lang="es-ES" dirty="0" err="1" smtClean="0"/>
              <a:t>world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3" y="1361655"/>
            <a:ext cx="3136615" cy="27425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4" y="4104182"/>
            <a:ext cx="3018224" cy="25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Crops</a:t>
            </a:r>
            <a:r>
              <a:rPr lang="es-ES" dirty="0" smtClean="0"/>
              <a:t> and </a:t>
            </a:r>
            <a:r>
              <a:rPr lang="es-ES" dirty="0" err="1" smtClean="0"/>
              <a:t>plantations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981200"/>
            <a:ext cx="4137597" cy="4144963"/>
          </a:xfrm>
        </p:spPr>
        <p:txBody>
          <a:bodyPr/>
          <a:lstStyle/>
          <a:p>
            <a:r>
              <a:rPr lang="es-ES" dirty="0"/>
              <a:t>1650 </a:t>
            </a:r>
            <a:r>
              <a:rPr lang="es-ES" dirty="0" err="1"/>
              <a:t>known</a:t>
            </a:r>
            <a:r>
              <a:rPr lang="es-ES" dirty="0"/>
              <a:t> tropical </a:t>
            </a:r>
            <a:r>
              <a:rPr lang="es-ES" dirty="0" err="1"/>
              <a:t>forest</a:t>
            </a:r>
            <a:r>
              <a:rPr lang="es-ES" dirty="0"/>
              <a:t> </a:t>
            </a:r>
            <a:r>
              <a:rPr lang="es-ES" dirty="0" err="1"/>
              <a:t>plants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potential</a:t>
            </a:r>
            <a:r>
              <a:rPr lang="es-ES" dirty="0"/>
              <a:t> </a:t>
            </a:r>
            <a:r>
              <a:rPr lang="es-ES" dirty="0" err="1"/>
              <a:t>grow</a:t>
            </a:r>
            <a:r>
              <a:rPr lang="es-ES" dirty="0"/>
              <a:t> as vegetable </a:t>
            </a:r>
            <a:r>
              <a:rPr lang="es-ES" dirty="0" err="1"/>
              <a:t>crops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increments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varitety</a:t>
            </a:r>
            <a:r>
              <a:rPr lang="es-ES" dirty="0"/>
              <a:t> of </a:t>
            </a:r>
            <a:r>
              <a:rPr lang="es-ES" dirty="0" err="1"/>
              <a:t>crops</a:t>
            </a:r>
            <a:r>
              <a:rPr lang="es-ES" dirty="0"/>
              <a:t> </a:t>
            </a:r>
            <a:r>
              <a:rPr lang="es-ES" dirty="0" err="1"/>
              <a:t>grown</a:t>
            </a:r>
            <a:r>
              <a:rPr lang="es-ES" dirty="0"/>
              <a:t> </a:t>
            </a:r>
            <a:r>
              <a:rPr lang="es-ES" dirty="0" err="1"/>
              <a:t>now</a:t>
            </a:r>
            <a:r>
              <a:rPr lang="es-ES" dirty="0"/>
              <a:t> a </a:t>
            </a:r>
            <a:r>
              <a:rPr lang="es-ES" dirty="0" err="1"/>
              <a:t>days</a:t>
            </a:r>
            <a:r>
              <a:rPr lang="es-ES" dirty="0"/>
              <a:t>.</a:t>
            </a:r>
          </a:p>
          <a:p>
            <a:r>
              <a:rPr lang="es-ES" dirty="0"/>
              <a:t>30 </a:t>
            </a:r>
            <a:r>
              <a:rPr lang="es-ES" dirty="0" err="1"/>
              <a:t>crops</a:t>
            </a:r>
            <a:r>
              <a:rPr lang="es-ES" dirty="0"/>
              <a:t> </a:t>
            </a:r>
            <a:r>
              <a:rPr lang="es-ES" dirty="0" err="1"/>
              <a:t>supply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90%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calories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global human </a:t>
            </a:r>
            <a:r>
              <a:rPr lang="es-ES" dirty="0" err="1"/>
              <a:t>diet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80" y="1870542"/>
            <a:ext cx="3636639" cy="22821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21" y="4192582"/>
            <a:ext cx="3485550" cy="21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idx="1"/>
          </p:nvPr>
        </p:nvSpPr>
        <p:spPr>
          <a:xfrm>
            <a:off x="498475" y="1958334"/>
            <a:ext cx="6493883" cy="3509949"/>
          </a:xfrm>
        </p:spPr>
        <p:txBody>
          <a:bodyPr>
            <a:normAutofit fontScale="92500"/>
          </a:bodyPr>
          <a:lstStyle/>
          <a:p>
            <a:r>
              <a:rPr lang="es-ES" dirty="0" err="1"/>
              <a:t>rainforest</a:t>
            </a:r>
            <a:r>
              <a:rPr lang="es-ES" dirty="0"/>
              <a:t> flora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resoure</a:t>
            </a:r>
            <a:r>
              <a:rPr lang="es-ES" dirty="0"/>
              <a:t> of medicines and </a:t>
            </a:r>
            <a:r>
              <a:rPr lang="es-ES" dirty="0" err="1"/>
              <a:t>drugs</a:t>
            </a:r>
            <a:r>
              <a:rPr lang="es-ES" dirty="0" smtClean="0"/>
              <a:t>.</a:t>
            </a:r>
          </a:p>
          <a:p>
            <a:r>
              <a:rPr lang="es-ES" dirty="0"/>
              <a:t>25% of western </a:t>
            </a:r>
            <a:r>
              <a:rPr lang="es-ES" dirty="0" err="1"/>
              <a:t>pharmaceiticals</a:t>
            </a:r>
            <a:r>
              <a:rPr lang="es-ES" dirty="0"/>
              <a:t> are </a:t>
            </a:r>
            <a:r>
              <a:rPr lang="es-ES" dirty="0" err="1"/>
              <a:t>derived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rainforest</a:t>
            </a:r>
            <a:r>
              <a:rPr lang="es-ES" dirty="0"/>
              <a:t> </a:t>
            </a:r>
            <a:r>
              <a:rPr lang="es-ES" dirty="0" err="1" smtClean="0"/>
              <a:t>ingredients</a:t>
            </a:r>
            <a:endParaRPr lang="es-ES" dirty="0" smtClean="0"/>
          </a:p>
          <a:p>
            <a:r>
              <a:rPr lang="es-ES" dirty="0"/>
              <a:t>3000 </a:t>
            </a:r>
            <a:r>
              <a:rPr lang="es-ES" dirty="0" err="1"/>
              <a:t>plant</a:t>
            </a:r>
            <a:r>
              <a:rPr lang="es-ES" dirty="0"/>
              <a:t> </a:t>
            </a:r>
            <a:r>
              <a:rPr lang="es-ES" dirty="0" err="1"/>
              <a:t>species</a:t>
            </a:r>
            <a:r>
              <a:rPr lang="es-ES" dirty="0"/>
              <a:t> are active </a:t>
            </a:r>
            <a:r>
              <a:rPr lang="es-ES" dirty="0" err="1"/>
              <a:t>combaters</a:t>
            </a:r>
            <a:r>
              <a:rPr lang="es-ES" dirty="0"/>
              <a:t> </a:t>
            </a:r>
            <a:r>
              <a:rPr lang="es-ES" dirty="0" err="1"/>
              <a:t>against</a:t>
            </a:r>
            <a:r>
              <a:rPr lang="es-ES" dirty="0"/>
              <a:t> </a:t>
            </a:r>
            <a:r>
              <a:rPr lang="es-ES" dirty="0" err="1"/>
              <a:t>cancer</a:t>
            </a:r>
            <a:r>
              <a:rPr lang="es-ES" dirty="0"/>
              <a:t> </a:t>
            </a:r>
            <a:r>
              <a:rPr lang="es-ES" dirty="0" err="1"/>
              <a:t>cells</a:t>
            </a:r>
            <a:r>
              <a:rPr lang="es-ES" dirty="0"/>
              <a:t> and 70% of </a:t>
            </a:r>
            <a:r>
              <a:rPr lang="es-ES" dirty="0" err="1"/>
              <a:t>them</a:t>
            </a:r>
            <a:r>
              <a:rPr lang="es-ES" dirty="0"/>
              <a:t> are </a:t>
            </a:r>
            <a:r>
              <a:rPr lang="es-ES" dirty="0" err="1"/>
              <a:t>found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tropical </a:t>
            </a:r>
            <a:r>
              <a:rPr lang="es-ES" dirty="0" err="1" smtClean="0"/>
              <a:t>rainforest</a:t>
            </a:r>
            <a:endParaRPr lang="es-ES" dirty="0" smtClean="0"/>
          </a:p>
          <a:p>
            <a:r>
              <a:rPr lang="es-ES" dirty="0"/>
              <a:t>25% of </a:t>
            </a:r>
            <a:r>
              <a:rPr lang="es-ES" dirty="0" err="1"/>
              <a:t>the</a:t>
            </a:r>
            <a:r>
              <a:rPr lang="es-ES" dirty="0"/>
              <a:t> active </a:t>
            </a:r>
            <a:r>
              <a:rPr lang="es-ES" dirty="0" err="1"/>
              <a:t>ingredients</a:t>
            </a:r>
            <a:r>
              <a:rPr lang="es-ES" dirty="0"/>
              <a:t> in </a:t>
            </a:r>
            <a:r>
              <a:rPr lang="es-ES" dirty="0" err="1"/>
              <a:t>cancer-fighting</a:t>
            </a:r>
            <a:r>
              <a:rPr lang="es-ES" dirty="0"/>
              <a:t> </a:t>
            </a:r>
            <a:r>
              <a:rPr lang="es-ES" dirty="0" err="1"/>
              <a:t>drugs</a:t>
            </a:r>
            <a:r>
              <a:rPr lang="es-ES" dirty="0"/>
              <a:t> come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tropical </a:t>
            </a:r>
            <a:r>
              <a:rPr lang="es-ES" dirty="0" err="1"/>
              <a:t>rainforests</a:t>
            </a:r>
            <a:r>
              <a:rPr lang="es-ES" dirty="0"/>
              <a:t> </a:t>
            </a:r>
            <a:r>
              <a:rPr lang="es-ES" dirty="0" err="1"/>
              <a:t>exclusively</a:t>
            </a:r>
            <a:r>
              <a:rPr lang="es-ES" dirty="0"/>
              <a:t>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s-ES" dirty="0" err="1" smtClean="0"/>
              <a:t>Health</a:t>
            </a:r>
            <a:r>
              <a:rPr lang="es-ES" dirty="0" smtClean="0"/>
              <a:t> and Medicine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63" y="322194"/>
            <a:ext cx="2963824" cy="35170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810" y="1958334"/>
            <a:ext cx="2405189" cy="19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45385"/>
      </p:ext>
    </p:extLst>
  </p:cSld>
  <p:clrMapOvr>
    <a:masterClrMapping/>
  </p:clrMapOvr>
</p:sld>
</file>

<file path=ppt/theme/theme1.xml><?xml version="1.0" encoding="utf-8"?>
<a:theme xmlns:a="http://schemas.openxmlformats.org/drawingml/2006/main" name="Ventaja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527</TotalTime>
  <Words>651</Words>
  <Application>Microsoft Macintosh PowerPoint</Application>
  <PresentationFormat>Presentación en pantalla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Ventaja</vt:lpstr>
      <vt:lpstr>The Importance of Rainforests </vt:lpstr>
      <vt:lpstr>Biodiversity and impacts in rainforests</vt:lpstr>
      <vt:lpstr>Causes</vt:lpstr>
      <vt:lpstr>Biodiversity hotspots </vt:lpstr>
      <vt:lpstr>Ecological value </vt:lpstr>
      <vt:lpstr>Presentación de PowerPoint</vt:lpstr>
      <vt:lpstr>Economic value</vt:lpstr>
      <vt:lpstr>Crops and plantations</vt:lpstr>
      <vt:lpstr>Health and Medicine</vt:lpstr>
      <vt:lpstr>Cultural Value </vt:lpstr>
      <vt:lpstr>Presentación de PowerPoint</vt:lpstr>
      <vt:lpstr>Rainforest Uses…</vt:lpstr>
    </vt:vector>
  </TitlesOfParts>
  <Company>Colegio Britanico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Rainforests </dc:title>
  <dc:creator>Maria Ximena Arteaga Pichardo</dc:creator>
  <cp:lastModifiedBy>Maria Ximena Arteaga Pichardo</cp:lastModifiedBy>
  <cp:revision>10</cp:revision>
  <dcterms:created xsi:type="dcterms:W3CDTF">2011-09-13T20:36:51Z</dcterms:created>
  <dcterms:modified xsi:type="dcterms:W3CDTF">2011-09-14T13:53:17Z</dcterms:modified>
</cp:coreProperties>
</file>